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8"/>
  </p:notesMasterIdLst>
  <p:sldIdLst>
    <p:sldId id="256" r:id="rId2"/>
    <p:sldId id="265" r:id="rId3"/>
    <p:sldId id="257" r:id="rId4"/>
    <p:sldId id="266" r:id="rId5"/>
    <p:sldId id="267" r:id="rId6"/>
    <p:sldId id="269" r:id="rId7"/>
    <p:sldId id="271" r:id="rId8"/>
    <p:sldId id="268" r:id="rId9"/>
    <p:sldId id="270" r:id="rId10"/>
    <p:sldId id="272" r:id="rId11"/>
    <p:sldId id="274" r:id="rId12"/>
    <p:sldId id="365" r:id="rId13"/>
    <p:sldId id="259" r:id="rId14"/>
    <p:sldId id="258" r:id="rId15"/>
    <p:sldId id="401" r:id="rId16"/>
    <p:sldId id="353" r:id="rId1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67"/>
            <p14:sldId id="269"/>
            <p14:sldId id="271"/>
            <p14:sldId id="268"/>
            <p14:sldId id="270"/>
            <p14:sldId id="272"/>
            <p14:sldId id="274"/>
          </p14:sldIdLst>
        </p14:section>
        <p14:section name="UI(사용자 인터페이스)" id="{E56F9886-BA4A-43E5-BE15-B16F3172927E}">
          <p14:sldIdLst>
            <p14:sldId id="365"/>
            <p14:sldId id="259"/>
            <p14:sldId id="258"/>
            <p14:sldId id="401"/>
            <p14:sldId id="353"/>
          </p14:sldIdLst>
        </p14:section>
        <p14:section name="UX(사용자 경험)" id="{62765F93-8A1E-4B87-8230-672BD69267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3" autoAdjust="0"/>
    <p:restoredTop sz="92890" autoAdjust="0"/>
  </p:normalViewPr>
  <p:slideViewPr>
    <p:cSldViewPr snapToGrid="0" showGuides="1">
      <p:cViewPr>
        <p:scale>
          <a:sx n="125" d="100"/>
          <a:sy n="125" d="100"/>
        </p:scale>
        <p:origin x="552" y="-492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11111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CE8177-A1B4-47C9-9832-E12D63FA0F1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972"/>
            <a:ext cx="1348298" cy="11000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9BF44B-D418-4AB9-9A1D-13C3224583D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43702" y="5757972"/>
            <a:ext cx="1348298" cy="11000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AF4C02-7A13-4D27-81C7-C276F38F66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47" t="43645" b="1"/>
          <a:stretch/>
        </p:blipFill>
        <p:spPr>
          <a:xfrm>
            <a:off x="0" y="0"/>
            <a:ext cx="501836" cy="3586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6FBCE3-FA61-400D-9857-C067140049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24447"/>
          <a:stretch/>
        </p:blipFill>
        <p:spPr>
          <a:xfrm flipH="1">
            <a:off x="11554701" y="0"/>
            <a:ext cx="637297" cy="6338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C5D1060-CBA9-48AE-8170-40DB07B7C50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6" y="59566"/>
            <a:ext cx="544733" cy="5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7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UI_</a:t>
            </a:r>
            <a:r>
              <a:rPr lang="ko-KR" altLang="en-US" dirty="0"/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 err="1"/>
              <a:t>커스터</a:t>
            </a:r>
            <a:r>
              <a:rPr lang="ko-KR" altLang="en-US" dirty="0"/>
              <a:t> </a:t>
            </a:r>
            <a:r>
              <a:rPr lang="ko-KR" altLang="en-US" dirty="0" err="1"/>
              <a:t>마이징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2D4B9090-33D2-4D8E-8857-96BC35B4A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457198" y="1484971"/>
            <a:ext cx="4000503" cy="1999401"/>
          </a:xfrm>
        </p:spPr>
      </p:pic>
      <p:pic>
        <p:nvPicPr>
          <p:cNvPr id="28" name="내용 개체 틀 29">
            <a:extLst>
              <a:ext uri="{FF2B5EF4-FFF2-40B4-BE49-F238E27FC236}">
                <a16:creationId xmlns:a16="http://schemas.microsoft.com/office/drawing/2014/main" id="{DFA8F0A0-B196-47EF-83CC-4038C05A37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4" t="57584" r="26697" b="38784"/>
          <a:stretch/>
        </p:blipFill>
        <p:spPr>
          <a:xfrm>
            <a:off x="457198" y="3693155"/>
            <a:ext cx="4000503" cy="7195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1D59E5-C615-4130-9541-1C98A5A3E41E}"/>
              </a:ext>
            </a:extLst>
          </p:cNvPr>
          <p:cNvSpPr txBox="1"/>
          <p:nvPr/>
        </p:nvSpPr>
        <p:spPr>
          <a:xfrm>
            <a:off x="4665581" y="1812276"/>
            <a:ext cx="6869188" cy="13447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유저가 직접 조작하는 </a:t>
            </a:r>
            <a:r>
              <a:rPr lang="en-US" altLang="ko-KR" sz="1200" dirty="0"/>
              <a:t>UI</a:t>
            </a:r>
            <a:r>
              <a:rPr lang="ko-KR" altLang="en-US" sz="1200" dirty="0"/>
              <a:t>를 옮겨 놓을 수 있도록 만들어 두었음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단점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UI</a:t>
            </a:r>
            <a:r>
              <a:rPr lang="ko-KR" altLang="en-US" sz="1200" dirty="0"/>
              <a:t>를 수정하기 위해서는 항상 시작화면으로 유저가 직접 나와야 함으로 </a:t>
            </a:r>
            <a:r>
              <a:rPr lang="ko-KR" altLang="en-US" sz="1600" b="1" dirty="0"/>
              <a:t>번거로움</a:t>
            </a:r>
            <a:r>
              <a:rPr lang="ko-KR" altLang="en-US" sz="1200" dirty="0"/>
              <a:t>이 있음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장점 </a:t>
            </a:r>
            <a:r>
              <a:rPr lang="en-US" altLang="ko-KR" sz="1200" dirty="0"/>
              <a:t>: </a:t>
            </a:r>
            <a:r>
              <a:rPr lang="ko-KR" altLang="en-US" sz="1200" dirty="0"/>
              <a:t>유저마다 편한 자세가 다르며 유저가 원하는 </a:t>
            </a:r>
            <a:r>
              <a:rPr lang="en-US" altLang="ko-KR" sz="1200" dirty="0"/>
              <a:t>UI</a:t>
            </a:r>
            <a:r>
              <a:rPr lang="ko-KR" altLang="en-US" sz="1200" dirty="0"/>
              <a:t>배치를 직접 할 수 있다는 점에서 </a:t>
            </a:r>
            <a:br>
              <a:rPr lang="en-US" altLang="ko-KR" sz="1200" dirty="0"/>
            </a:br>
            <a:r>
              <a:rPr lang="en-US" altLang="ko-KR" sz="1200" dirty="0"/>
              <a:t>	   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유저 친화 적</a:t>
            </a:r>
            <a:r>
              <a:rPr lang="en-US" altLang="ko-KR" sz="1600" b="1" dirty="0"/>
              <a:t>’</a:t>
            </a:r>
            <a:r>
              <a:rPr lang="ko-KR" altLang="en-US" sz="1200" dirty="0"/>
              <a:t>이라 좋은 점으로 생각함</a:t>
            </a:r>
            <a:endParaRPr lang="en-US" altLang="ko-KR" sz="1200" dirty="0"/>
          </a:p>
        </p:txBody>
      </p:sp>
      <p:pic>
        <p:nvPicPr>
          <p:cNvPr id="29" name="그림 2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0F8B0982-C02F-4514-B125-51D62D6F1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2546349" y="5855230"/>
            <a:ext cx="496818" cy="458815"/>
          </a:xfrm>
          <a:prstGeom prst="rect">
            <a:avLst/>
          </a:prstGeom>
        </p:spPr>
      </p:pic>
      <p:pic>
        <p:nvPicPr>
          <p:cNvPr id="33" name="그림 32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E50FA6EA-CA00-4B7D-9337-E908C9E52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2540000" y="5245154"/>
            <a:ext cx="485777" cy="458815"/>
          </a:xfrm>
          <a:prstGeom prst="rect">
            <a:avLst/>
          </a:prstGeom>
        </p:spPr>
      </p:pic>
      <p:pic>
        <p:nvPicPr>
          <p:cNvPr id="35" name="그림 34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6EEB26E-4713-46A3-A165-F2226DAE1B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2540001" y="4596060"/>
            <a:ext cx="480256" cy="458815"/>
          </a:xfrm>
          <a:prstGeom prst="rect">
            <a:avLst/>
          </a:prstGeom>
        </p:spPr>
      </p:pic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E4A1C00-53C3-49B3-B428-522847F718CA}"/>
              </a:ext>
            </a:extLst>
          </p:cNvPr>
          <p:cNvCxnSpPr>
            <a:cxnSpLocks/>
            <a:stCxn id="39" idx="2"/>
            <a:endCxn id="35" idx="1"/>
          </p:cNvCxnSpPr>
          <p:nvPr/>
        </p:nvCxnSpPr>
        <p:spPr>
          <a:xfrm rot="16200000" flipH="1">
            <a:off x="2109479" y="4394945"/>
            <a:ext cx="483217" cy="37782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295DEE-FFAC-4728-828B-A9EC8F1B322F}"/>
              </a:ext>
            </a:extLst>
          </p:cNvPr>
          <p:cNvSpPr/>
          <p:nvPr/>
        </p:nvSpPr>
        <p:spPr>
          <a:xfrm>
            <a:off x="1866899" y="3804088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AF9700F-4F7B-44DD-9B95-16DE6DA06EEB}"/>
              </a:ext>
            </a:extLst>
          </p:cNvPr>
          <p:cNvCxnSpPr>
            <a:cxnSpLocks/>
            <a:stCxn id="39" idx="2"/>
            <a:endCxn id="29" idx="1"/>
          </p:cNvCxnSpPr>
          <p:nvPr/>
        </p:nvCxnSpPr>
        <p:spPr>
          <a:xfrm rot="16200000" flipH="1">
            <a:off x="1483068" y="5021356"/>
            <a:ext cx="1742387" cy="38417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5963B09-1521-4F9D-A717-04DA1EE04214}"/>
              </a:ext>
            </a:extLst>
          </p:cNvPr>
          <p:cNvCxnSpPr>
            <a:cxnSpLocks/>
            <a:stCxn id="39" idx="2"/>
            <a:endCxn id="33" idx="1"/>
          </p:cNvCxnSpPr>
          <p:nvPr/>
        </p:nvCxnSpPr>
        <p:spPr>
          <a:xfrm rot="16200000" flipH="1">
            <a:off x="1784932" y="4719493"/>
            <a:ext cx="1132311" cy="37782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D943E7A-C119-402F-ABE1-47DEE0579096}"/>
              </a:ext>
            </a:extLst>
          </p:cNvPr>
          <p:cNvSpPr txBox="1"/>
          <p:nvPr/>
        </p:nvSpPr>
        <p:spPr>
          <a:xfrm>
            <a:off x="3043167" y="4686967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AF6B7-C887-4D45-88EF-2DAB9EDDF8ED}"/>
              </a:ext>
            </a:extLst>
          </p:cNvPr>
          <p:cNvSpPr txBox="1"/>
          <p:nvPr/>
        </p:nvSpPr>
        <p:spPr>
          <a:xfrm>
            <a:off x="3043167" y="5316553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43D03B-2F24-4C30-BC19-014353AA05EB}"/>
              </a:ext>
            </a:extLst>
          </p:cNvPr>
          <p:cNvSpPr txBox="1"/>
          <p:nvPr/>
        </p:nvSpPr>
        <p:spPr>
          <a:xfrm>
            <a:off x="3043167" y="5946139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A67203-60B5-4783-89D1-E49A35DE764F}"/>
              </a:ext>
            </a:extLst>
          </p:cNvPr>
          <p:cNvSpPr txBox="1"/>
          <p:nvPr/>
        </p:nvSpPr>
        <p:spPr>
          <a:xfrm>
            <a:off x="4665581" y="4541529"/>
            <a:ext cx="6641562" cy="10266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이동 조이스틱 설정으로 통해 원하는 조작 방식을 설정할 수 도 있음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개발사에서 유저의 조작의 편의성을 위해 많은 고민을 했다고 생각함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단점 </a:t>
            </a:r>
            <a:r>
              <a:rPr lang="en-US" altLang="ko-KR" sz="1400" dirty="0"/>
              <a:t>: </a:t>
            </a:r>
            <a:r>
              <a:rPr lang="ko-KR" altLang="en-US" sz="1400" dirty="0"/>
              <a:t>유저가 직접 눌러 보기 전까지 해당 기능이 있는지도 모르고 지나간다는 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1347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FBAE-1A9B-44F8-8AD9-13D5BC2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FB86E-344D-4F3D-8DEE-E3724944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005097"/>
            <a:ext cx="3938570" cy="1848716"/>
          </a:xfrm>
          <a:prstGeom prst="rect">
            <a:avLst/>
          </a:prstGeom>
        </p:spPr>
      </p:pic>
      <p:pic>
        <p:nvPicPr>
          <p:cNvPr id="5" name="그림 4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6722368D-8F94-4F4F-9792-12565F4F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592144" y="1421633"/>
            <a:ext cx="496818" cy="458815"/>
          </a:xfrm>
          <a:prstGeom prst="rect">
            <a:avLst/>
          </a:prstGeom>
        </p:spPr>
      </p:pic>
      <p:pic>
        <p:nvPicPr>
          <p:cNvPr id="6" name="그림 5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F268D88D-041A-4B97-A342-5CFCF225E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126372" y="1402280"/>
            <a:ext cx="485777" cy="458815"/>
          </a:xfrm>
          <a:prstGeom prst="rect">
            <a:avLst/>
          </a:prstGeom>
        </p:spPr>
      </p:pic>
      <p:pic>
        <p:nvPicPr>
          <p:cNvPr id="7" name="그림 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F207250-D840-4394-A18F-D29FD649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85669" y="3978462"/>
            <a:ext cx="480256" cy="45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9065-62BB-4086-BEB1-756F57FF331F}"/>
              </a:ext>
            </a:extLst>
          </p:cNvPr>
          <p:cNvSpPr txBox="1"/>
          <p:nvPr/>
        </p:nvSpPr>
        <p:spPr>
          <a:xfrm>
            <a:off x="4188835" y="406936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2E13-D628-4B75-80C8-FADEDE162F4A}"/>
              </a:ext>
            </a:extLst>
          </p:cNvPr>
          <p:cNvSpPr txBox="1"/>
          <p:nvPr/>
        </p:nvSpPr>
        <p:spPr>
          <a:xfrm>
            <a:off x="6629539" y="147367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01CDC-2525-4393-81FE-E0B070FE7716}"/>
              </a:ext>
            </a:extLst>
          </p:cNvPr>
          <p:cNvSpPr txBox="1"/>
          <p:nvPr/>
        </p:nvSpPr>
        <p:spPr>
          <a:xfrm>
            <a:off x="1088962" y="1512542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1" name="그림 1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3FF1DC0E-5346-4DB2-A9E2-B8EC2AB18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97" y="4530790"/>
            <a:ext cx="4055192" cy="1903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3EFC2-7FD4-4247-8738-35C5BCC0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1922247"/>
            <a:ext cx="4236170" cy="19884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5DABB-53B1-4E24-910C-889F3F8369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3AB08-AEF4-4259-B3CB-AF46DC2678A7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F0E25-F1B8-4A94-AF6C-20D769A4189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893F3A-343E-4E73-9F6E-6349E45CA7E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17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/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612245"/>
              </p:ext>
            </p:extLst>
          </p:nvPr>
        </p:nvGraphicFramePr>
        <p:xfrm>
          <a:off x="419100" y="1302589"/>
          <a:ext cx="11315700" cy="331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75070049"/>
                    </a:ext>
                  </a:extLst>
                </a:gridCol>
              </a:tblGrid>
              <a:tr h="169077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소울나이트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로딩화면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개발사 로고와 함께 고양이가 화면 좌측에서 우측으로 뛰어가는 모션연출로 로딩 진행정도를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Loding_M_Char_01~08.png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단어의 시작은 대문자로 시작하며 줄임말 인 경우 모두 대문자로  표시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번호는 두자리수로 표현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파생 이미지 또는 상태가 없는 경우 번호와 상태를 표기하지 않아도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Loding_M_Logo_01.png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C7AE21E-5169-4816-B85B-D1A3EBBC1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05" y="1319841"/>
            <a:ext cx="3315599" cy="16516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B36531-7410-497F-A1F9-0E84C13A3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60490" r="87652" b="25854"/>
          <a:stretch/>
        </p:blipFill>
        <p:spPr>
          <a:xfrm>
            <a:off x="10136037" y="3384550"/>
            <a:ext cx="448574" cy="348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994F15-E082-4463-852F-A1BB48D63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25206" r="24996" b="37463"/>
          <a:stretch/>
        </p:blipFill>
        <p:spPr>
          <a:xfrm>
            <a:off x="9630424" y="3912013"/>
            <a:ext cx="1459799" cy="528728"/>
          </a:xfrm>
          <a:prstGeom prst="rect">
            <a:avLst/>
          </a:prstGeo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26390117-7074-4C5D-B70F-55AA135FD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783408"/>
              </p:ext>
            </p:extLst>
          </p:nvPr>
        </p:nvGraphicFramePr>
        <p:xfrm>
          <a:off x="4595960" y="6858000"/>
          <a:ext cx="4727277" cy="233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759">
                  <a:extLst>
                    <a:ext uri="{9D8B030D-6E8A-4147-A177-3AD203B41FA5}">
                      <a16:colId xmlns:a16="http://schemas.microsoft.com/office/drawing/2014/main" val="1619460204"/>
                    </a:ext>
                  </a:extLst>
                </a:gridCol>
                <a:gridCol w="1575759">
                  <a:extLst>
                    <a:ext uri="{9D8B030D-6E8A-4147-A177-3AD203B41FA5}">
                      <a16:colId xmlns:a16="http://schemas.microsoft.com/office/drawing/2014/main" val="2878399397"/>
                    </a:ext>
                  </a:extLst>
                </a:gridCol>
                <a:gridCol w="1575759">
                  <a:extLst>
                    <a:ext uri="{9D8B030D-6E8A-4147-A177-3AD203B41FA5}">
                      <a16:colId xmlns:a16="http://schemas.microsoft.com/office/drawing/2014/main" val="1312966200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61929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082839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5466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AFCE9A7-523F-4481-9B3E-EA99AF281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2368904" y="330020"/>
            <a:ext cx="1723104" cy="36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0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F1E14-401A-47D2-B106-90D540B4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조종 관련 </a:t>
            </a:r>
            <a:r>
              <a:rPr lang="en-US" altLang="ko-KR" dirty="0"/>
              <a:t>UI </a:t>
            </a:r>
            <a:r>
              <a:rPr lang="ko-KR" altLang="en-US" dirty="0"/>
              <a:t>표현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11A6D-ACC0-408F-A462-A8C8DAD6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카타나</a:t>
            </a:r>
            <a:r>
              <a:rPr lang="ko-KR" altLang="en-US" dirty="0"/>
              <a:t> 제로 </a:t>
            </a:r>
            <a:r>
              <a:rPr lang="en-US" altLang="ko-KR" dirty="0"/>
              <a:t>: </a:t>
            </a:r>
            <a:r>
              <a:rPr lang="ko-KR" altLang="en-US" dirty="0"/>
              <a:t>시간 정지 스킬을 </a:t>
            </a:r>
            <a:r>
              <a:rPr lang="en-US" altLang="ko-KR" dirty="0"/>
              <a:t>shift </a:t>
            </a:r>
            <a:r>
              <a:rPr lang="ko-KR" altLang="en-US" dirty="0"/>
              <a:t>키를 버튼 식으로 누르는 것과 눌러서 유지하는 방식 두가지를 사용해 유저가 편리하다고 느끼는 것을 선택적으로 골라 사용하도록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63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596E4-F295-4614-B403-8EE8204A7AF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79430-587A-4534-B54C-058634C22F2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8EE3C-AEE2-4FEC-BAD0-5A619065996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259BA-0754-4AA9-A64C-9F304E1EE47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6AFF5-7984-406A-9335-6FEBCBD7107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2CC955-B4EB-4517-BE24-74923692C8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8E1CF-E107-4A09-9BB7-D526F8FE740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391150" y="1405731"/>
          <a:ext cx="6343650" cy="5089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4924425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5612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게임의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랜덤으로 배치되는 던전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반복적인 플레이의 지루함 일부 상쇠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/>
                        <a:t>2D </a:t>
                      </a:r>
                      <a:r>
                        <a:rPr lang="ko-KR" altLang="en-US" sz="1200" dirty="0"/>
                        <a:t>탑 뷰 시점의 아기자기한 도트 그래픽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각각의 특색 있는 캐릭터와 무기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캐릭터가 사망하면 소량의 보상과 함께 초기화 되는 게임 진행 정보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손해를 최소화 하기 위한 유저의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손실 회피 심리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와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0" dirty="0"/>
                        <a:t>진행 정도에 따른 소량의 보상을 통한 초기화의 반감을 일부 상쇄하는 유저의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보상 심리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를 적절히 활용</a:t>
                      </a:r>
                      <a:endParaRPr lang="en-US" altLang="ko-KR" sz="12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/>
                        <a:t>이후 플레이의 이전의 실수를 만회하려는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대안적 세계 구축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을 위한 리플레이를 유도</a:t>
                      </a:r>
                      <a:endParaRPr lang="en-US" altLang="ko-KR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5701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3717925"/>
            <a:ext cx="4318466" cy="241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403720" y="3950997"/>
            <a:ext cx="8406172" cy="24673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화면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4126452" y="3950210"/>
            <a:ext cx="2217198" cy="24593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2770154" y="1999922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3865809" y="2038022"/>
            <a:ext cx="2477841" cy="12303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3681288" y="149620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모서리가 둥근 사각형 설명선 15">
            <a:extLst>
              <a:ext uri="{FF2B5EF4-FFF2-40B4-BE49-F238E27FC236}">
                <a16:creationId xmlns:a16="http://schemas.microsoft.com/office/drawing/2014/main" id="{6D8699CB-5F1F-46C8-BBA1-1FB1CA378EEE}"/>
              </a:ext>
            </a:extLst>
          </p:cNvPr>
          <p:cNvSpPr/>
          <p:nvPr/>
        </p:nvSpPr>
        <p:spPr>
          <a:xfrm>
            <a:off x="8682310" y="1496213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5772646" y="150946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7733347" y="149711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4733069" y="150946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BF495F-BE1F-4A87-9780-78C1A9BD163F}"/>
              </a:ext>
            </a:extLst>
          </p:cNvPr>
          <p:cNvSpPr/>
          <p:nvPr/>
        </p:nvSpPr>
        <p:spPr>
          <a:xfrm>
            <a:off x="6753465" y="1509163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2824422" y="148041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1F5F1-2609-4D34-BD46-A62AD09E8DFF}"/>
              </a:ext>
            </a:extLst>
          </p:cNvPr>
          <p:cNvSpPr/>
          <p:nvPr/>
        </p:nvSpPr>
        <p:spPr>
          <a:xfrm>
            <a:off x="457197" y="199992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1674499" y="199992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개발사 로고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&amp;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8747422" y="2273708"/>
            <a:ext cx="2867402" cy="1346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2770154" y="1381078"/>
            <a:ext cx="6689785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2918797" y="325478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2910839" y="250591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6575216" y="211207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6481643" y="2476315"/>
            <a:ext cx="1617198" cy="79202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54BCDE-F94E-4B49-B2AB-5DC552DC5898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1245283" y="2115046"/>
            <a:ext cx="4292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11D722-0B3C-45A0-8DB2-58AC01CCD0F4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 rot="16200000" flipH="1">
            <a:off x="2134552" y="2164158"/>
            <a:ext cx="569592" cy="7016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2"/>
            <a:endCxn id="25" idx="3"/>
          </p:cNvCxnSpPr>
          <p:nvPr/>
        </p:nvCxnSpPr>
        <p:spPr>
          <a:xfrm rot="5400000">
            <a:off x="3758680" y="3102914"/>
            <a:ext cx="130979" cy="37649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3926007" y="286478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3926007" y="305675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rot="10800000">
            <a:off x="3269401" y="2709643"/>
            <a:ext cx="656606" cy="23960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6115046" y="2753860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3"/>
            <a:endCxn id="27" idx="1"/>
          </p:cNvCxnSpPr>
          <p:nvPr/>
        </p:nvCxnSpPr>
        <p:spPr>
          <a:xfrm flipV="1">
            <a:off x="6287866" y="2213940"/>
            <a:ext cx="287350" cy="77582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2875357" y="205903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8396469" y="2004901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885460" y="4019958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4692000" y="295488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5528379" y="206163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6394734" y="3329534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7363138" y="3329534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6709965" y="2981956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7411577" y="2981956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6843741" y="3205936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7678748" y="3215874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885460" y="4027508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  <a:endCxn id="22" idx="0"/>
          </p:cNvCxnSpPr>
          <p:nvPr/>
        </p:nvCxnSpPr>
        <p:spPr>
          <a:xfrm rot="5400000">
            <a:off x="5506537" y="2633529"/>
            <a:ext cx="417737" cy="22171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4239031" y="5330897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6453533" y="4555284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4236335" y="4206814"/>
            <a:ext cx="2051531" cy="1055307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58C175F4-718E-43C7-9734-1AA235AF541B}"/>
              </a:ext>
            </a:extLst>
          </p:cNvPr>
          <p:cNvSpPr/>
          <p:nvPr/>
        </p:nvSpPr>
        <p:spPr>
          <a:xfrm>
            <a:off x="4163028" y="395156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39929" y="5660449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3368038" y="513157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998491" y="5131576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2"/>
            <a:endCxn id="100" idx="0"/>
          </p:cNvCxnSpPr>
          <p:nvPr/>
        </p:nvCxnSpPr>
        <p:spPr>
          <a:xfrm rot="5400000">
            <a:off x="880214" y="5418775"/>
            <a:ext cx="359951" cy="12339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2"/>
            <a:endCxn id="111" idx="0"/>
          </p:cNvCxnSpPr>
          <p:nvPr/>
        </p:nvCxnSpPr>
        <p:spPr>
          <a:xfrm rot="5400000">
            <a:off x="3252034" y="5445686"/>
            <a:ext cx="347603" cy="5722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2999684" y="5648101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1993" y="1602689"/>
            <a:ext cx="4383351" cy="2176462"/>
          </a:xfr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244860" y="1218289"/>
          <a:ext cx="6478438" cy="534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10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220638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105562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531136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기기변경 또는 게임을 삭제 후 다시 설치했을 때 데이터 보호를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ko-KR" altLang="en-US" sz="1000" dirty="0"/>
                        <a:t> 커스터마이즈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언어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로그인 등 기능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비슷한 기능의 버튼을 한곳에 모아 유저가 쉽게 찾아 사용할 수 있도록 </a:t>
                      </a:r>
                      <a:r>
                        <a:rPr lang="ko-KR" altLang="en-US" sz="1000" dirty="0" err="1"/>
                        <a:t>만듬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자랑하고 싶은 플레이 영상 또는 정보를 커뮤니티를 통해 주고 받기 위해 만들어진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커뮤니티를 통한 싱글 게임의 단점인 소속감의 부제와 인간의 인정받고 싶은 욕구를 해결하기 위한 장치로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메인 컨텐츠로 사용자는 자연스럽게 왼쪽에서 오른쪽으로 글을 읽기 때문에 게임을 가장 왼쪽에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배치해 자연스러운 게임 진행을 유도하려고 한 것으로 유추함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멀티플레이어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인 이상의 유저가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활용해 함께 플레이 가능하도록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게임의 단점인 함께 플레이하지 못함으로 발생하는 소속감의 부제와 반복적인 플레이로 오는 지루함을 상쇄하려는 목적으로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 특징으로 다양한 장소에서 게임을 플레이 할 수 있는 장점이 있지만 반대로 급하게 게임을 종료해야 하는 상황도 존재하기 때문에 다음과 같은 편의 기능을 추가한 것으로 추정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711993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633764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803236" y="3049384"/>
            <a:ext cx="342901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53B3B-465F-4948-A8EE-420E1C78CB43}"/>
              </a:ext>
            </a:extLst>
          </p:cNvPr>
          <p:cNvSpPr/>
          <p:nvPr/>
        </p:nvSpPr>
        <p:spPr>
          <a:xfrm>
            <a:off x="3013176" y="4562474"/>
            <a:ext cx="761861" cy="3351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803236" y="3384550"/>
            <a:ext cx="342901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A0BA2-B3FC-4707-A3C5-0FAFA12F7CC2}"/>
              </a:ext>
            </a:extLst>
          </p:cNvPr>
          <p:cNvSpPr/>
          <p:nvPr/>
        </p:nvSpPr>
        <p:spPr>
          <a:xfrm>
            <a:off x="4746587" y="2905125"/>
            <a:ext cx="257175" cy="8145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EB862E6-8B78-4D02-B5A7-9CBC4087BFCA}"/>
              </a:ext>
            </a:extLst>
          </p:cNvPr>
          <p:cNvSpPr/>
          <p:nvPr/>
        </p:nvSpPr>
        <p:spPr>
          <a:xfrm>
            <a:off x="1042117" y="2751480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8AD986B-50B6-428B-9466-887EE4FDB9F6}"/>
              </a:ext>
            </a:extLst>
          </p:cNvPr>
          <p:cNvSpPr/>
          <p:nvPr/>
        </p:nvSpPr>
        <p:spPr>
          <a:xfrm>
            <a:off x="1108164" y="3255320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D896855-1065-459D-A90A-EE3996034E5E}"/>
              </a:ext>
            </a:extLst>
          </p:cNvPr>
          <p:cNvSpPr/>
          <p:nvPr/>
        </p:nvSpPr>
        <p:spPr>
          <a:xfrm>
            <a:off x="4432009" y="2627854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0D3178-B38E-45FD-9D33-EE3E0C0C3D64}"/>
              </a:ext>
            </a:extLst>
          </p:cNvPr>
          <p:cNvSpPr/>
          <p:nvPr/>
        </p:nvSpPr>
        <p:spPr>
          <a:xfrm>
            <a:off x="3622537" y="4330589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2013290" y="4562474"/>
            <a:ext cx="761861" cy="3351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6BE317D-8F52-46A4-8237-8B15CC82B99D}"/>
              </a:ext>
            </a:extLst>
          </p:cNvPr>
          <p:cNvSpPr/>
          <p:nvPr/>
        </p:nvSpPr>
        <p:spPr>
          <a:xfrm>
            <a:off x="1776740" y="4310554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801583" y="5259722"/>
            <a:ext cx="1097404" cy="3905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D409AA7-506F-40AB-80D4-27291310E7FB}"/>
              </a:ext>
            </a:extLst>
          </p:cNvPr>
          <p:cNvSpPr/>
          <p:nvPr/>
        </p:nvSpPr>
        <p:spPr>
          <a:xfrm>
            <a:off x="3579774" y="5071083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3" name="그림 32" descr="모니터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792BFD62-D9F9-48A9-8589-BFF2EFD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r="85810"/>
          <a:stretch/>
        </p:blipFill>
        <p:spPr>
          <a:xfrm>
            <a:off x="104384" y="1826822"/>
            <a:ext cx="599162" cy="31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581847"/>
          <a:ext cx="6681850" cy="430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 화면으로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실수로 원하는 게임 모드를 선택하지 못했을 경우 다시 시작화면으로 돌아가 위한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사용자 경험을 통해 취소와 뒤로 가기 같은 기능들은 대부분 왼쪽에 위치하거나 화살표가 왼쪽을 가리키는 경우가 많음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동일한 이유로 왼쪽 하단에 위치함으로 좀더 쉽게 유저가 해당 버튼을 사용할 수 있도록 하기 위함이라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SNS,</a:t>
                      </a:r>
                      <a:r>
                        <a:rPr lang="ko-KR" altLang="en-US" sz="1000" dirty="0"/>
                        <a:t> 커뮤니티 사이트로 바로 이동가능한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시작화면의 </a:t>
                      </a: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버튼들과 동일한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현금을 통해 게임내 재화인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을 구입할 수 있는 버튼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 하단에 있는 이유를 상대적으로 오른손 엄지로 게임을 플레이하는 유저가 많음으로 손가락이 가장 잘 닿는 곳에 위치해 쉽게 결재할 수 있는 환경을 만들기 위함이라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삭제하지 않는 이상 계속 유지되는 재화 데이터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강화와 구매에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사용할 수 있는 재화 정보로 게임 내 대부분의 유저에게 전해지는 정보는 하단이 아닌 상단에 위치함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선택화면</a:t>
            </a:r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468702" y="2340769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666749" y="4098131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4295774" y="4098131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4295774" y="3732212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3947161" y="2484437"/>
            <a:ext cx="594360" cy="1582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A85502-D608-40AC-AEAC-53C5BC82459C}"/>
              </a:ext>
            </a:extLst>
          </p:cNvPr>
          <p:cNvSpPr/>
          <p:nvPr/>
        </p:nvSpPr>
        <p:spPr>
          <a:xfrm>
            <a:off x="838199" y="385048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140ADE2-685A-4888-89EE-1EE3E2D26CB0}"/>
              </a:ext>
            </a:extLst>
          </p:cNvPr>
          <p:cNvSpPr/>
          <p:nvPr/>
        </p:nvSpPr>
        <p:spPr>
          <a:xfrm>
            <a:off x="4467224" y="3468368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70CE0B-96AE-40C1-B99A-2F2D5A56D6BC}"/>
              </a:ext>
            </a:extLst>
          </p:cNvPr>
          <p:cNvSpPr/>
          <p:nvPr/>
        </p:nvSpPr>
        <p:spPr>
          <a:xfrm>
            <a:off x="4467224" y="390509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B3434BB-B5CF-4C20-A381-02E48FEA4F24}"/>
              </a:ext>
            </a:extLst>
          </p:cNvPr>
          <p:cNvSpPr/>
          <p:nvPr/>
        </p:nvSpPr>
        <p:spPr>
          <a:xfrm>
            <a:off x="4411317" y="2518171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0913E8-91F7-4CF4-A9CF-7D4716569E7E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73C27-FEE6-46C9-9AA8-C38ECC93A13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932EE-29AE-4ED1-BCA0-3A5F70A9A9D4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D368B-195B-4F49-92CC-817371113569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001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1F17A6-F519-46CC-86B0-F5217288010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453977" y="2487612"/>
            <a:ext cx="4368599" cy="2176462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304925"/>
          <a:ext cx="6681850" cy="4679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선택한 역할군의 캐릭터가 가지는 속성값과 고유 스킬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무기의 정보를 전달하기 위한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마나량</a:t>
                      </a:r>
                      <a:r>
                        <a:rPr lang="ko-KR" altLang="en-US" sz="1000" dirty="0"/>
                        <a:t> 등은 수치 값임으로 그래프를 통해 유저에게 전달함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스킬의 정보는 유저에게 사용 시 어떤 효과를 얻거나 발휘할 수 있는지 전달하기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비슷한 정보끼리 뭉쳐서 유저에게 전달함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각 정보를 좌 우로 분리해 전달하고 필요한 요소를 한 곳에 묶어 놓음으로 보다 효과적으로 유저에게 전달할 수 있다고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강화 정도를 알려줌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다른 곳에 배치하지 않고 캐릭터의 밑에 배치함으로 해당 캐릭터의 강화 등급임을 효과적으로 알릴 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뒤로가기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선택을 취소하는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경험적으로 좌측이 취소이며 우측이 다음 진행이라는 것을 알기 때문에 다른 </a:t>
                      </a:r>
                      <a:r>
                        <a:rPr lang="ko-KR" altLang="en-US" sz="1000" dirty="0" err="1"/>
                        <a:t>어플들과</a:t>
                      </a:r>
                      <a:r>
                        <a:rPr lang="ko-KR" altLang="en-US" sz="1000" dirty="0"/>
                        <a:t> 동일하게 배치함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1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선택 후 캐릭터의 아바타를 고르는 페이지로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74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등급을 올리는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업그레이드라는 이름과 함께 필요한 재화를 보여줌으로 지금 강화가 가능한지 비교할 수 있는 기회를 유저에게 주기 위한 용도임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9516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캐릭터 선택화면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F41F2-D45D-4CB8-A803-97CCA4C549F5}"/>
              </a:ext>
            </a:extLst>
          </p:cNvPr>
          <p:cNvSpPr/>
          <p:nvPr/>
        </p:nvSpPr>
        <p:spPr>
          <a:xfrm>
            <a:off x="3660426" y="2914131"/>
            <a:ext cx="1114310" cy="12866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3CDC51-D3BF-4516-9D81-F95420812091}"/>
              </a:ext>
            </a:extLst>
          </p:cNvPr>
          <p:cNvSpPr/>
          <p:nvPr/>
        </p:nvSpPr>
        <p:spPr>
          <a:xfrm>
            <a:off x="468701" y="2918711"/>
            <a:ext cx="911525" cy="12866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141644C-342B-404F-B633-5838C083D38B}"/>
              </a:ext>
            </a:extLst>
          </p:cNvPr>
          <p:cNvSpPr/>
          <p:nvPr/>
        </p:nvSpPr>
        <p:spPr>
          <a:xfrm>
            <a:off x="1139393" y="297382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983353-4DC5-4B78-B24D-234C05FD2B65}"/>
              </a:ext>
            </a:extLst>
          </p:cNvPr>
          <p:cNvSpPr/>
          <p:nvPr/>
        </p:nvSpPr>
        <p:spPr>
          <a:xfrm>
            <a:off x="4431835" y="297382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79A1F8-385F-4AE4-AB3E-D3645C1E9A3C}"/>
              </a:ext>
            </a:extLst>
          </p:cNvPr>
          <p:cNvSpPr/>
          <p:nvPr/>
        </p:nvSpPr>
        <p:spPr>
          <a:xfrm>
            <a:off x="2091777" y="3904758"/>
            <a:ext cx="1176886" cy="17875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B267C-1FB8-4CAB-9BA1-A32B757C4D63}"/>
              </a:ext>
            </a:extLst>
          </p:cNvPr>
          <p:cNvSpPr/>
          <p:nvPr/>
        </p:nvSpPr>
        <p:spPr>
          <a:xfrm>
            <a:off x="2260121" y="4215020"/>
            <a:ext cx="776377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CAE691-9E08-430C-ACA8-06F06D2FA688}"/>
              </a:ext>
            </a:extLst>
          </p:cNvPr>
          <p:cNvSpPr/>
          <p:nvPr/>
        </p:nvSpPr>
        <p:spPr>
          <a:xfrm>
            <a:off x="642096" y="4225636"/>
            <a:ext cx="427579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5CA70B-6DB9-4CD8-9631-374BFC759171}"/>
              </a:ext>
            </a:extLst>
          </p:cNvPr>
          <p:cNvSpPr/>
          <p:nvPr/>
        </p:nvSpPr>
        <p:spPr>
          <a:xfrm>
            <a:off x="4248869" y="4225636"/>
            <a:ext cx="427579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A52360B-E837-4D40-A0E0-65A2B1994968}"/>
              </a:ext>
            </a:extLst>
          </p:cNvPr>
          <p:cNvSpPr/>
          <p:nvPr/>
        </p:nvSpPr>
        <p:spPr>
          <a:xfrm>
            <a:off x="3121133" y="369504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4FBDD6-D900-4DF7-913F-CED724E19CB2}"/>
              </a:ext>
            </a:extLst>
          </p:cNvPr>
          <p:cNvSpPr/>
          <p:nvPr/>
        </p:nvSpPr>
        <p:spPr>
          <a:xfrm>
            <a:off x="902544" y="4219596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4E5CCDF-B3F6-417C-BB3E-77FA4914009B}"/>
              </a:ext>
            </a:extLst>
          </p:cNvPr>
          <p:cNvSpPr/>
          <p:nvPr/>
        </p:nvSpPr>
        <p:spPr>
          <a:xfrm>
            <a:off x="4029996" y="4219596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3D6332E-CAF2-498C-9380-6D3C899FCBAE}"/>
              </a:ext>
            </a:extLst>
          </p:cNvPr>
          <p:cNvSpPr/>
          <p:nvPr/>
        </p:nvSpPr>
        <p:spPr>
          <a:xfrm>
            <a:off x="2952789" y="417955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FF45FE-F00D-46DF-B210-60562026ACB4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7F35A5-DF17-460F-8962-55C1F852424E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3FE507-EF66-48D1-9FB9-E57D9BE74AFF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6E8A82-5D0C-455C-8754-77B23591C102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161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4FA43D-9F85-4DE1-954E-997C11B4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 장소 형태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6D5A3E-5D73-458F-8E5D-18554B3CCFB9}"/>
              </a:ext>
            </a:extLst>
          </p:cNvPr>
          <p:cNvGraphicFramePr>
            <a:graphicFrameLocks noGrp="1"/>
          </p:cNvGraphicFramePr>
          <p:nvPr/>
        </p:nvGraphicFramePr>
        <p:xfrm>
          <a:off x="470296" y="1289268"/>
          <a:ext cx="11251408" cy="5051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704">
                  <a:extLst>
                    <a:ext uri="{9D8B030D-6E8A-4147-A177-3AD203B41FA5}">
                      <a16:colId xmlns:a16="http://schemas.microsoft.com/office/drawing/2014/main" val="1313115142"/>
                    </a:ext>
                  </a:extLst>
                </a:gridCol>
                <a:gridCol w="5625704">
                  <a:extLst>
                    <a:ext uri="{9D8B030D-6E8A-4147-A177-3AD203B41FA5}">
                      <a16:colId xmlns:a16="http://schemas.microsoft.com/office/drawing/2014/main" val="2467131488"/>
                    </a:ext>
                  </a:extLst>
                </a:gridCol>
              </a:tblGrid>
              <a:tr h="339487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964566"/>
                  </a:ext>
                </a:extLst>
              </a:tr>
              <a:tr h="165627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대기 화면에 </a:t>
                      </a:r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가 따로 없고 각 기능 수행하는 </a:t>
                      </a:r>
                      <a:r>
                        <a:rPr lang="en-US" altLang="ko-KR" sz="1400" dirty="0"/>
                        <a:t>NPC </a:t>
                      </a:r>
                      <a:r>
                        <a:rPr lang="ko-KR" altLang="en-US" sz="1400" dirty="0"/>
                        <a:t>들이 골고루 분포 됨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유저가 직접 캐릭터를 컨트롤해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를 찾아 가야 하는 방식을 사용함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온라인 </a:t>
                      </a: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RPG </a:t>
                      </a:r>
                      <a:r>
                        <a:rPr lang="ko-KR" altLang="en-US" sz="1400" dirty="0"/>
                        <a:t>게임과 동일한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직접 조작을 통한 현실감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게임내 소소한 디테일을 찾는 즐거움을 유저에게 줄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단점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현재 모바일 플랫폼의 다른 게임을 플레이해 본 유저의 경험에 의해 해당 부분이 오히려 귀찮거나 번거로운 작업이라 생각할 수 도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792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1AC89DB-8179-4ED0-A338-610BF27875D3}"/>
              </a:ext>
            </a:extLst>
          </p:cNvPr>
          <p:cNvGrpSpPr/>
          <p:nvPr/>
        </p:nvGrpSpPr>
        <p:grpSpPr>
          <a:xfrm>
            <a:off x="544768" y="1945102"/>
            <a:ext cx="11099272" cy="2013036"/>
            <a:chOff x="471892" y="3623311"/>
            <a:chExt cx="9228345" cy="167371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55B7635-4DB2-416C-BC64-49032DE8F98F}"/>
                </a:ext>
              </a:extLst>
            </p:cNvPr>
            <p:cNvGrpSpPr/>
            <p:nvPr/>
          </p:nvGrpSpPr>
          <p:grpSpPr>
            <a:xfrm>
              <a:off x="3443255" y="3623311"/>
              <a:ext cx="6256982" cy="1673711"/>
              <a:chOff x="2644567" y="8969344"/>
              <a:chExt cx="6256982" cy="1673711"/>
            </a:xfrm>
          </p:grpSpPr>
          <p:pic>
            <p:nvPicPr>
              <p:cNvPr id="10" name="그림 9" descr="하얀색, 보기, 테이블, 컴퓨터이(가) 표시된 사진&#10;&#10;자동 생성된 설명">
                <a:extLst>
                  <a:ext uri="{FF2B5EF4-FFF2-40B4-BE49-F238E27FC236}">
                    <a16:creationId xmlns:a16="http://schemas.microsoft.com/office/drawing/2014/main" id="{6B20B9B7-460B-4DA6-BE7A-C28FD603D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8"/>
              <a:stretch/>
            </p:blipFill>
            <p:spPr>
              <a:xfrm>
                <a:off x="5553075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그림 10" descr="개체, 많은, 영역, 다양한이(가) 표시된 사진&#10;&#10;자동 생성된 설명">
                <a:extLst>
                  <a:ext uri="{FF2B5EF4-FFF2-40B4-BE49-F238E27FC236}">
                    <a16:creationId xmlns:a16="http://schemas.microsoft.com/office/drawing/2014/main" id="{F8AF6F99-D4C9-4059-98F2-B2F82E2847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6"/>
              <a:stretch/>
            </p:blipFill>
            <p:spPr>
              <a:xfrm>
                <a:off x="2644567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9" name="그림 8" descr="방, 창문이(가) 표시된 사진&#10;&#10;자동 생성된 설명">
              <a:extLst>
                <a:ext uri="{FF2B5EF4-FFF2-40B4-BE49-F238E27FC236}">
                  <a16:creationId xmlns:a16="http://schemas.microsoft.com/office/drawing/2014/main" id="{11B50A0C-DE64-4549-95FC-65725139A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7"/>
            <a:stretch/>
          </p:blipFill>
          <p:spPr>
            <a:xfrm>
              <a:off x="471892" y="3623311"/>
              <a:ext cx="3324226" cy="167371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A881A6-1A7D-4D02-ADEE-42B50FA3C4C8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C9B7E-5DD9-471B-AAFB-F976BCAD342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4B6C-6D78-4C72-8143-C6DF067A72A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131E2F-89FA-44CC-AC6E-33802F1E0E8A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19A8EF-82A9-443C-8BD3-FC8444D72B02}"/>
              </a:ext>
            </a:extLst>
          </p:cNvPr>
          <p:cNvSpPr txBox="1"/>
          <p:nvPr/>
        </p:nvSpPr>
        <p:spPr>
          <a:xfrm>
            <a:off x="2506743" y="1468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49464F-12B9-41CB-9612-1AC599D1A5F8}"/>
              </a:ext>
            </a:extLst>
          </p:cNvPr>
          <p:cNvSpPr txBox="1"/>
          <p:nvPr/>
        </p:nvSpPr>
        <p:spPr>
          <a:xfrm>
            <a:off x="8165485" y="136830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일일 출석 보상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E4F028-B648-4862-892A-CD833CB9DBD0}"/>
              </a:ext>
            </a:extLst>
          </p:cNvPr>
          <p:cNvSpPr txBox="1"/>
          <p:nvPr/>
        </p:nvSpPr>
        <p:spPr>
          <a:xfrm>
            <a:off x="6075944" y="141087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미션</a:t>
            </a:r>
            <a:r>
              <a:rPr lang="en-US" altLang="ko-KR" dirty="0"/>
              <a:t>/</a:t>
            </a:r>
            <a:r>
              <a:rPr lang="ko-KR" altLang="en-US" dirty="0"/>
              <a:t>미션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0E426-6C6D-41F9-A543-D7F426617130}"/>
              </a:ext>
            </a:extLst>
          </p:cNvPr>
          <p:cNvSpPr txBox="1"/>
          <p:nvPr/>
        </p:nvSpPr>
        <p:spPr>
          <a:xfrm>
            <a:off x="4024454" y="143251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개발자 노트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4F8FC-3BE1-48D5-B69E-80BF4D4C67D0}"/>
              </a:ext>
            </a:extLst>
          </p:cNvPr>
          <p:cNvSpPr txBox="1"/>
          <p:nvPr/>
        </p:nvSpPr>
        <p:spPr>
          <a:xfrm>
            <a:off x="6417734" y="40667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F26332-3D77-42D3-8ED4-7C3FC81BC953}"/>
              </a:ext>
            </a:extLst>
          </p:cNvPr>
          <p:cNvSpPr/>
          <p:nvPr/>
        </p:nvSpPr>
        <p:spPr>
          <a:xfrm>
            <a:off x="4118536" y="2695575"/>
            <a:ext cx="114798" cy="3278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675928-B8F8-4D8C-A7BF-DDDC872549C9}"/>
              </a:ext>
            </a:extLst>
          </p:cNvPr>
          <p:cNvSpPr/>
          <p:nvPr/>
        </p:nvSpPr>
        <p:spPr>
          <a:xfrm>
            <a:off x="7307102" y="2531673"/>
            <a:ext cx="231940" cy="3278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58AD75-7397-4FC6-8369-25410B0C2747}"/>
              </a:ext>
            </a:extLst>
          </p:cNvPr>
          <p:cNvSpPr/>
          <p:nvPr/>
        </p:nvSpPr>
        <p:spPr>
          <a:xfrm>
            <a:off x="7151298" y="2238375"/>
            <a:ext cx="696903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504C52-AA69-48EA-BD2A-EB95B12F7C10}"/>
              </a:ext>
            </a:extLst>
          </p:cNvPr>
          <p:cNvSpPr/>
          <p:nvPr/>
        </p:nvSpPr>
        <p:spPr>
          <a:xfrm>
            <a:off x="6454395" y="2161836"/>
            <a:ext cx="696903" cy="4850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42CBA6-E478-4C45-84DD-FFD12152521D}"/>
              </a:ext>
            </a:extLst>
          </p:cNvPr>
          <p:cNvSpPr/>
          <p:nvPr/>
        </p:nvSpPr>
        <p:spPr>
          <a:xfrm>
            <a:off x="7258969" y="3381664"/>
            <a:ext cx="231940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31EF6F-D701-46C6-8579-B29806FAC52C}"/>
              </a:ext>
            </a:extLst>
          </p:cNvPr>
          <p:cNvSpPr txBox="1"/>
          <p:nvPr/>
        </p:nvSpPr>
        <p:spPr>
          <a:xfrm>
            <a:off x="10771854" y="1468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659CAA-BACE-45D7-9481-117065EFA239}"/>
              </a:ext>
            </a:extLst>
          </p:cNvPr>
          <p:cNvSpPr/>
          <p:nvPr/>
        </p:nvSpPr>
        <p:spPr>
          <a:xfrm>
            <a:off x="9053263" y="3381664"/>
            <a:ext cx="1307061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E17E9A-F5C7-4C74-85DF-F3C176290344}"/>
              </a:ext>
            </a:extLst>
          </p:cNvPr>
          <p:cNvSpPr/>
          <p:nvPr/>
        </p:nvSpPr>
        <p:spPr>
          <a:xfrm>
            <a:off x="10225066" y="2242976"/>
            <a:ext cx="921010" cy="6811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BCA3A6-D6FC-4EC7-BFD1-BD38D476E2FB}"/>
              </a:ext>
            </a:extLst>
          </p:cNvPr>
          <p:cNvSpPr/>
          <p:nvPr/>
        </p:nvSpPr>
        <p:spPr>
          <a:xfrm>
            <a:off x="8389201" y="2270421"/>
            <a:ext cx="664062" cy="6811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6F646D-41B7-46AF-8534-32AC93AAB7FD}"/>
              </a:ext>
            </a:extLst>
          </p:cNvPr>
          <p:cNvSpPr txBox="1"/>
          <p:nvPr/>
        </p:nvSpPr>
        <p:spPr>
          <a:xfrm>
            <a:off x="8324966" y="41298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상인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42D0DCC-EF2E-4541-B3A8-1D636D347E4F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 rot="10800000" flipV="1">
            <a:off x="8324967" y="2611020"/>
            <a:ext cx="64235" cy="1703451"/>
          </a:xfrm>
          <a:prstGeom prst="bentConnector3">
            <a:avLst>
              <a:gd name="adj1" fmla="val 455881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87D3DBF-3D2B-4A17-8607-B49769712C4F}"/>
              </a:ext>
            </a:extLst>
          </p:cNvPr>
          <p:cNvCxnSpPr>
            <a:cxnSpLocks/>
            <a:stCxn id="35" idx="1"/>
            <a:endCxn id="33" idx="1"/>
          </p:cNvCxnSpPr>
          <p:nvPr/>
        </p:nvCxnSpPr>
        <p:spPr>
          <a:xfrm rot="10800000" flipH="1">
            <a:off x="10225066" y="1653088"/>
            <a:ext cx="546788" cy="930488"/>
          </a:xfrm>
          <a:prstGeom prst="bentConnector3">
            <a:avLst>
              <a:gd name="adj1" fmla="val -41808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AA79CE8-6443-4777-874A-723084D82543}"/>
              </a:ext>
            </a:extLst>
          </p:cNvPr>
          <p:cNvCxnSpPr>
            <a:cxnSpLocks/>
            <a:stCxn id="34" idx="0"/>
            <a:endCxn id="33" idx="1"/>
          </p:cNvCxnSpPr>
          <p:nvPr/>
        </p:nvCxnSpPr>
        <p:spPr>
          <a:xfrm rot="5400000" flipH="1" flipV="1">
            <a:off x="9375036" y="1984846"/>
            <a:ext cx="1728576" cy="1065060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4570EC-A60C-42BE-B4D6-6A1135B82AAA}"/>
              </a:ext>
            </a:extLst>
          </p:cNvPr>
          <p:cNvCxnSpPr>
            <a:cxnSpLocks/>
            <a:stCxn id="31" idx="1"/>
            <a:endCxn id="24" idx="3"/>
          </p:cNvCxnSpPr>
          <p:nvPr/>
        </p:nvCxnSpPr>
        <p:spPr>
          <a:xfrm rot="10800000">
            <a:off x="5416183" y="1617186"/>
            <a:ext cx="1038213" cy="787199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9ADBB37-3C51-4C67-B241-DE08BDC350B8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 rot="10800000">
            <a:off x="3153074" y="1653089"/>
            <a:ext cx="965462" cy="1206389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23AA69A-5C78-4780-9961-630446DA5E96}"/>
              </a:ext>
            </a:extLst>
          </p:cNvPr>
          <p:cNvCxnSpPr>
            <a:cxnSpLocks/>
            <a:stCxn id="32" idx="2"/>
            <a:endCxn id="25" idx="3"/>
          </p:cNvCxnSpPr>
          <p:nvPr/>
        </p:nvCxnSpPr>
        <p:spPr>
          <a:xfrm rot="5400000">
            <a:off x="6988908" y="3865378"/>
            <a:ext cx="461189" cy="31087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CD6D73C-0BBF-4682-94F6-42B9FB9BA49C}"/>
              </a:ext>
            </a:extLst>
          </p:cNvPr>
          <p:cNvCxnSpPr>
            <a:cxnSpLocks/>
            <a:stCxn id="30" idx="0"/>
            <a:endCxn id="23" idx="2"/>
          </p:cNvCxnSpPr>
          <p:nvPr/>
        </p:nvCxnSpPr>
        <p:spPr>
          <a:xfrm rot="16200000" flipV="1">
            <a:off x="6986844" y="1725469"/>
            <a:ext cx="458170" cy="56764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1C503939-1010-4DF2-AF41-251BD214A283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7539042" y="1552974"/>
            <a:ext cx="626443" cy="114260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C5F2D2-A1F5-42A4-9374-CDB19DE47CB3}"/>
              </a:ext>
            </a:extLst>
          </p:cNvPr>
          <p:cNvSpPr/>
          <p:nvPr/>
        </p:nvSpPr>
        <p:spPr>
          <a:xfrm>
            <a:off x="1540009" y="2419672"/>
            <a:ext cx="1822315" cy="100932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36221F-58D4-4B03-AB35-AFD3236F8F7D}"/>
              </a:ext>
            </a:extLst>
          </p:cNvPr>
          <p:cNvSpPr txBox="1"/>
          <p:nvPr/>
        </p:nvSpPr>
        <p:spPr>
          <a:xfrm>
            <a:off x="2718194" y="4065486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식물 키우기 </a:t>
            </a:r>
            <a:r>
              <a:rPr lang="en-US" altLang="ko-KR" dirty="0"/>
              <a:t>(</a:t>
            </a:r>
            <a:r>
              <a:rPr lang="ko-KR" altLang="en-US" dirty="0"/>
              <a:t>특성 획득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57A6413B-8FF7-49F4-BC27-BF775523985D}"/>
              </a:ext>
            </a:extLst>
          </p:cNvPr>
          <p:cNvCxnSpPr>
            <a:cxnSpLocks/>
            <a:stCxn id="82" idx="2"/>
            <a:endCxn id="84" idx="1"/>
          </p:cNvCxnSpPr>
          <p:nvPr/>
        </p:nvCxnSpPr>
        <p:spPr>
          <a:xfrm rot="16200000" flipH="1">
            <a:off x="2174104" y="3706061"/>
            <a:ext cx="821153" cy="26702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9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289268"/>
          <a:ext cx="6681851" cy="533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461056146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제어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 콘솔 이후 플레이어의 사용자 경험을 통해 이동은 왼손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공격과 기타 동작들은 오른손으로 하는 습관의 학습이 되어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좀 더 쉽게 유저를 게임에 몰입 시키기 위해서는 특별하지 않은 이상 다른 게임의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방식을 사용하는 것이 효과적이라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 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공격을 실행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또는 아이템의 가까이로 캐릭터를 이동시 상호작용 버튼으로 변경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고유 스킬을 사용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시 충전 중임을 연출로 유저에게 알림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중인 무기를 보유중인 다른 무기로 변경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상단에 사용시 소비되는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관리가 필요한 정보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(HP, MP,</a:t>
                      </a:r>
                      <a:r>
                        <a:rPr lang="ko-KR" altLang="en-US" sz="1000" dirty="0"/>
                        <a:t> 방어막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를 표시해줌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 정보를 표시해 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잼의 경우 던전 입장 시 표시 하지 않음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기능을 정지함과 동시에 유저의 편의기능을 제공하기 위한 창으로 진입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던전의 진행 정보와 함께 캐릭터가 머물고 있는 방의 인접한 방의 정보를 전달하는 용도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</a:t>
                      </a: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사라지며 전투가 종료되면 다시 인접한 방의 정보를 표출하며 등장함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미니 맵 하단에 유저가 있는 층의 정보를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전투 시 확인할 일이 없으며 적지만 화면 공간의 일부를 차지하고 있음으로 전투 방에 입장했을 때 삭제해줌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2553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선택 이후 화면</a:t>
            </a:r>
          </a:p>
        </p:txBody>
      </p:sp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B5032E1-F8C0-4A88-95F1-CC2FC2604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539770" y="1393982"/>
            <a:ext cx="4244935" cy="21764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0F574-0897-4D77-81FC-C37CD22B8315}"/>
              </a:ext>
            </a:extLst>
          </p:cNvPr>
          <p:cNvSpPr/>
          <p:nvPr/>
        </p:nvSpPr>
        <p:spPr>
          <a:xfrm>
            <a:off x="1048180" y="2598893"/>
            <a:ext cx="523445" cy="581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FD4F17B-D472-4515-BE58-BCBC1142C75C}"/>
              </a:ext>
            </a:extLst>
          </p:cNvPr>
          <p:cNvSpPr/>
          <p:nvPr/>
        </p:nvSpPr>
        <p:spPr>
          <a:xfrm>
            <a:off x="1200149" y="2651279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541BB-E2D9-4EAB-B659-886012EDB0C0}"/>
              </a:ext>
            </a:extLst>
          </p:cNvPr>
          <p:cNvSpPr/>
          <p:nvPr/>
        </p:nvSpPr>
        <p:spPr>
          <a:xfrm>
            <a:off x="3676650" y="3008469"/>
            <a:ext cx="371475" cy="37608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CD8A4-FD8C-4C88-B742-579E09D933E9}"/>
              </a:ext>
            </a:extLst>
          </p:cNvPr>
          <p:cNvSpPr/>
          <p:nvPr/>
        </p:nvSpPr>
        <p:spPr>
          <a:xfrm>
            <a:off x="4048125" y="2913376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030DCB-5C48-48D4-ACEB-3828EA389EAA}"/>
              </a:ext>
            </a:extLst>
          </p:cNvPr>
          <p:cNvSpPr/>
          <p:nvPr/>
        </p:nvSpPr>
        <p:spPr>
          <a:xfrm>
            <a:off x="4267199" y="2508563"/>
            <a:ext cx="447675" cy="40481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8A9C5-F5C9-4DD9-95B8-A691BB3ABF72}"/>
              </a:ext>
            </a:extLst>
          </p:cNvPr>
          <p:cNvSpPr/>
          <p:nvPr/>
        </p:nvSpPr>
        <p:spPr>
          <a:xfrm>
            <a:off x="629080" y="1415412"/>
            <a:ext cx="742520" cy="3738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3D5D6-4E6F-4A6B-A4D3-E6AB0889FA0F}"/>
              </a:ext>
            </a:extLst>
          </p:cNvPr>
          <p:cNvSpPr/>
          <p:nvPr/>
        </p:nvSpPr>
        <p:spPr>
          <a:xfrm>
            <a:off x="3400855" y="1468036"/>
            <a:ext cx="742520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26C9A1-4D95-4A30-A98A-5DE08DF02458}"/>
              </a:ext>
            </a:extLst>
          </p:cNvPr>
          <p:cNvSpPr/>
          <p:nvPr/>
        </p:nvSpPr>
        <p:spPr>
          <a:xfrm>
            <a:off x="4400118" y="1460136"/>
            <a:ext cx="267561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91C748B-FEC3-4454-B69F-9F610B3CC183}"/>
              </a:ext>
            </a:extLst>
          </p:cNvPr>
          <p:cNvSpPr/>
          <p:nvPr/>
        </p:nvSpPr>
        <p:spPr>
          <a:xfrm>
            <a:off x="4267199" y="2944489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C2AA2AF-04F4-4858-A88F-BF1D1EE4E44E}"/>
              </a:ext>
            </a:extLst>
          </p:cNvPr>
          <p:cNvSpPr/>
          <p:nvPr/>
        </p:nvSpPr>
        <p:spPr>
          <a:xfrm>
            <a:off x="3462552" y="2889405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08EAC8D-5E23-4394-AD0F-28B4C0AB516F}"/>
              </a:ext>
            </a:extLst>
          </p:cNvPr>
          <p:cNvSpPr/>
          <p:nvPr/>
        </p:nvSpPr>
        <p:spPr>
          <a:xfrm>
            <a:off x="4398726" y="235346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3C8E343-79D2-4DA1-B4C6-18A0B958E88C}"/>
              </a:ext>
            </a:extLst>
          </p:cNvPr>
          <p:cNvSpPr/>
          <p:nvPr/>
        </p:nvSpPr>
        <p:spPr>
          <a:xfrm>
            <a:off x="1207155" y="1617818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062B6BF-8DC8-4144-BF38-0957A5ADE926}"/>
              </a:ext>
            </a:extLst>
          </p:cNvPr>
          <p:cNvSpPr/>
          <p:nvPr/>
        </p:nvSpPr>
        <p:spPr>
          <a:xfrm>
            <a:off x="3222399" y="154487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5807255-3E72-45C9-A815-BD5E7C2C7FB3}"/>
              </a:ext>
            </a:extLst>
          </p:cNvPr>
          <p:cNvSpPr/>
          <p:nvPr/>
        </p:nvSpPr>
        <p:spPr>
          <a:xfrm>
            <a:off x="4190997" y="154487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E9744-1305-4755-982D-0D6B1B34B04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224274-9CD2-4507-93EE-83D4FB335F9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94DAD8-158A-4721-BC63-F40D976B045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37FF9-88AD-4966-9BC7-C514FACC3D0E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4A0E5AC4-DC92-4AAF-9C7A-31B11000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5" y="3842387"/>
            <a:ext cx="4236920" cy="23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04CCBE-59F3-42A9-B354-44DC920B3A8E}"/>
              </a:ext>
            </a:extLst>
          </p:cNvPr>
          <p:cNvSpPr/>
          <p:nvPr/>
        </p:nvSpPr>
        <p:spPr>
          <a:xfrm>
            <a:off x="4124324" y="4401813"/>
            <a:ext cx="590550" cy="688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CB21ECD-D9CE-4E6E-9618-7CD07638671F}"/>
              </a:ext>
            </a:extLst>
          </p:cNvPr>
          <p:cNvSpPr/>
          <p:nvPr/>
        </p:nvSpPr>
        <p:spPr>
          <a:xfrm>
            <a:off x="4190997" y="412987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C0238-2596-455E-B447-60673C9E42A9}"/>
              </a:ext>
            </a:extLst>
          </p:cNvPr>
          <p:cNvSpPr/>
          <p:nvPr/>
        </p:nvSpPr>
        <p:spPr>
          <a:xfrm>
            <a:off x="3649345" y="3943977"/>
            <a:ext cx="590550" cy="1858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1508FFF-EF8F-464C-B094-B72382B822EF}"/>
              </a:ext>
            </a:extLst>
          </p:cNvPr>
          <p:cNvSpPr/>
          <p:nvPr/>
        </p:nvSpPr>
        <p:spPr>
          <a:xfrm>
            <a:off x="3505199" y="366553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일시 정지 </a:t>
            </a:r>
            <a:r>
              <a:rPr lang="en-US" altLang="ko-KR" dirty="0"/>
              <a:t>&amp; </a:t>
            </a:r>
            <a:r>
              <a:rPr lang="ko-KR" altLang="en-US" dirty="0"/>
              <a:t>설정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2628745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740444" y="1745301"/>
          <a:ext cx="6994359" cy="407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830056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85155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42180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배경을 흐리게 함으로 게임이 잠시 중지 되었음을 알리려고 하는 것을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획득한 특성 또는 획득가능한 특성의 개수를 확인하는 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게임에 중요하지만 유저가 직접 사용하지는 않는 특성을 일시 정지에 넣어 놓아 전투시 필요한 것만 남겨 </a:t>
                      </a:r>
                      <a:r>
                        <a:rPr lang="ko-KR" altLang="en-US" sz="1000" dirty="0" err="1"/>
                        <a:t>놓을려고</a:t>
                      </a:r>
                      <a:r>
                        <a:rPr lang="ko-KR" altLang="en-US" sz="1000" dirty="0"/>
                        <a:t>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계속하기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계속 진행 할지 말지를 선택할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버튼은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방식으로 한번 누르면 아래에 가로로 긴 창이 하나 더 생김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 방식으로 설정의 </a:t>
                      </a:r>
                      <a:r>
                        <a:rPr lang="en-US" altLang="ko-KR" sz="1000" dirty="0"/>
                        <a:t>ON/OFF </a:t>
                      </a:r>
                      <a:r>
                        <a:rPr lang="ko-KR" altLang="en-US" sz="1000" dirty="0"/>
                        <a:t>유무를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색을 다르게 배치함으로 어떤 상태인지 유저가 한번에 확인 할 수 있도록 하려고 </a:t>
                      </a:r>
                      <a:r>
                        <a:rPr lang="ko-KR" altLang="en-US" sz="1000" dirty="0" err="1"/>
                        <a:t>한것으로</a:t>
                      </a:r>
                      <a:r>
                        <a:rPr lang="ko-KR" altLang="en-US" sz="1000" dirty="0"/>
                        <a:t> 보임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다만 너무 이미지로 표시해 두어 직접 터치 하지 않으면 처음에는 이해하기 어려운 단점이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7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D55C9-B54C-42E6-AEEE-C4D8076FA926}"/>
              </a:ext>
            </a:extLst>
          </p:cNvPr>
          <p:cNvSpPr/>
          <p:nvPr/>
        </p:nvSpPr>
        <p:spPr>
          <a:xfrm>
            <a:off x="543464" y="2648743"/>
            <a:ext cx="3838755" cy="2090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1EE615-ED7D-4EB8-896D-DC8F04750577}"/>
              </a:ext>
            </a:extLst>
          </p:cNvPr>
          <p:cNvSpPr/>
          <p:nvPr/>
        </p:nvSpPr>
        <p:spPr>
          <a:xfrm>
            <a:off x="543464" y="2648743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C13FA-4113-463B-9254-8D6BBD9DC357}"/>
              </a:ext>
            </a:extLst>
          </p:cNvPr>
          <p:cNvSpPr/>
          <p:nvPr/>
        </p:nvSpPr>
        <p:spPr>
          <a:xfrm>
            <a:off x="1730158" y="3522882"/>
            <a:ext cx="1487495" cy="2674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9009D-9EFA-4F1E-A9D2-B7614F27E394}"/>
              </a:ext>
            </a:extLst>
          </p:cNvPr>
          <p:cNvSpPr/>
          <p:nvPr/>
        </p:nvSpPr>
        <p:spPr>
          <a:xfrm>
            <a:off x="1719093" y="3790301"/>
            <a:ext cx="1487495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69ECB9-CC8B-4A19-B9E7-2A7E10746A30}"/>
              </a:ext>
            </a:extLst>
          </p:cNvPr>
          <p:cNvSpPr/>
          <p:nvPr/>
        </p:nvSpPr>
        <p:spPr>
          <a:xfrm>
            <a:off x="1561382" y="4368272"/>
            <a:ext cx="1811546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4D6D3B-B27C-4376-9751-E5984ECE4645}"/>
              </a:ext>
            </a:extLst>
          </p:cNvPr>
          <p:cNvSpPr/>
          <p:nvPr/>
        </p:nvSpPr>
        <p:spPr>
          <a:xfrm>
            <a:off x="3933644" y="3538833"/>
            <a:ext cx="276047" cy="2674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AD2ED77-BA1A-41F5-9AF9-FF5A663FB58A}"/>
              </a:ext>
            </a:extLst>
          </p:cNvPr>
          <p:cNvSpPr/>
          <p:nvPr/>
        </p:nvSpPr>
        <p:spPr>
          <a:xfrm>
            <a:off x="1547642" y="336738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64E85C7-5ED4-4C94-94C0-4ED15443264C}"/>
              </a:ext>
            </a:extLst>
          </p:cNvPr>
          <p:cNvSpPr/>
          <p:nvPr/>
        </p:nvSpPr>
        <p:spPr>
          <a:xfrm>
            <a:off x="3739720" y="336738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8E41DF0-8F68-4A01-BCDA-DC7E7AAC18EC}"/>
              </a:ext>
            </a:extLst>
          </p:cNvPr>
          <p:cNvSpPr/>
          <p:nvPr/>
        </p:nvSpPr>
        <p:spPr>
          <a:xfrm>
            <a:off x="3086609" y="377435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84C04DA-3916-4410-89E6-CC5453888C2A}"/>
              </a:ext>
            </a:extLst>
          </p:cNvPr>
          <p:cNvSpPr/>
          <p:nvPr/>
        </p:nvSpPr>
        <p:spPr>
          <a:xfrm>
            <a:off x="1370080" y="4162741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3530</TotalTime>
  <Words>1824</Words>
  <Application>Microsoft Office PowerPoint</Application>
  <PresentationFormat>와이드스크린</PresentationFormat>
  <Paragraphs>371</Paragraphs>
  <Slides>16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나눔고딕</vt:lpstr>
      <vt:lpstr>Arial</vt:lpstr>
      <vt:lpstr>Calibri</vt:lpstr>
      <vt:lpstr>Calibri Light</vt:lpstr>
      <vt:lpstr>Wingdings</vt:lpstr>
      <vt:lpstr>맑은 고딕</vt:lpstr>
      <vt:lpstr>Office 테마</vt:lpstr>
      <vt:lpstr>UI_기획서</vt:lpstr>
      <vt:lpstr>게임 소개</vt:lpstr>
      <vt:lpstr>전체 씬 분석</vt:lpstr>
      <vt:lpstr>게임 시작 화면</vt:lpstr>
      <vt:lpstr>캐릭터 선택화면</vt:lpstr>
      <vt:lpstr>캐릭터 선택화면</vt:lpstr>
      <vt:lpstr>대기 장소 형태</vt:lpstr>
      <vt:lpstr>캐릭터 선택 이후 화면</vt:lpstr>
      <vt:lpstr>일시 정지 &amp; 설정</vt:lpstr>
      <vt:lpstr>UI 커스터 마이징</vt:lpstr>
      <vt:lpstr>참고 이미지</vt:lpstr>
      <vt:lpstr>간략한 설명</vt:lpstr>
      <vt:lpstr>파일 작명 규칙</vt:lpstr>
      <vt:lpstr>시간 조종 관련 UI 표현 방식</vt:lpstr>
      <vt:lpstr>상인 시스템</vt:lpstr>
      <vt:lpstr>분석자료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274</cp:revision>
  <dcterms:created xsi:type="dcterms:W3CDTF">2019-10-07T05:13:37Z</dcterms:created>
  <dcterms:modified xsi:type="dcterms:W3CDTF">2019-11-27T06:23:50Z</dcterms:modified>
</cp:coreProperties>
</file>